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8" r:id="rId3"/>
    <p:sldId id="269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4" r:id="rId26"/>
    <p:sldId id="280" r:id="rId27"/>
    <p:sldId id="285" r:id="rId28"/>
    <p:sldId id="283" r:id="rId29"/>
    <p:sldId id="286" r:id="rId30"/>
    <p:sldId id="287" r:id="rId31"/>
    <p:sldId id="288" r:id="rId32"/>
    <p:sldId id="289" r:id="rId33"/>
    <p:sldId id="290" r:id="rId34"/>
    <p:sldId id="291" r:id="rId35"/>
  </p:sldIdLst>
  <p:sldSz cx="6858000" cy="5143500"/>
  <p:notesSz cx="6858000" cy="9144000"/>
  <p:embeddedFontLst>
    <p:embeddedFont>
      <p:font typeface="D2Coding" panose="020B0609020101020101" pitchFamily="49" charset="-127"/>
      <p:regular r:id="rId37"/>
      <p:bold r:id="rId38"/>
    </p:embeddedFont>
    <p:embeddedFont>
      <p:font typeface="D2Coding ligature" panose="020B0609020101020101" pitchFamily="49" charset="-127"/>
      <p:regular r:id="rId39"/>
      <p:bold r:id="rId40"/>
    </p:embeddedFont>
    <p:embeddedFont>
      <p:font typeface="Lato" panose="020F0502020204030203" pitchFamily="34" charset="0"/>
      <p:regular r:id="rId41"/>
      <p:bold r:id="rId42"/>
      <p:italic r:id="rId43"/>
      <p:boldItalic r:id="rId44"/>
    </p:embeddedFont>
    <p:embeddedFont>
      <p:font typeface="NanumSquare Neo OTF Bold" pitchFamily="2" charset="-127"/>
      <p:bold r:id="rId45"/>
    </p:embeddedFont>
    <p:embeddedFont>
      <p:font typeface="NanumSquare Neo OTF ExtraBold" pitchFamily="2" charset="-127"/>
      <p:bold r:id="rId46"/>
    </p:embeddedFont>
    <p:embeddedFont>
      <p:font typeface="NanumSquare Neo OTF Light" pitchFamily="2" charset="-127"/>
      <p:regular r:id="rId47"/>
    </p:embeddedFont>
    <p:embeddedFont>
      <p:font typeface="NanumSquare Neo OTF Regular" pitchFamily="2" charset="-127"/>
      <p:regular r:id="rId48"/>
    </p:embeddedFont>
    <p:embeddedFont>
      <p:font typeface="Raleway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타이틀" id="{D39767BF-F4D4-964A-B5FC-B9B74057C004}">
          <p14:sldIdLst>
            <p14:sldId id="256"/>
          </p14:sldIdLst>
        </p14:section>
        <p14:section name="HTML" id="{E0AD5FD3-831A-FE47-B852-827727D1A661}">
          <p14:sldIdLst>
            <p14:sldId id="258"/>
            <p14:sldId id="269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CSS" id="{EA3A56F5-3386-0046-8B9C-84F7F7967D87}">
          <p14:sldIdLst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JS" id="{712038EF-18FF-C44B-B5F5-524269B6F8A9}">
          <p14:sldIdLst>
            <p14:sldId id="276"/>
            <p14:sldId id="277"/>
            <p14:sldId id="278"/>
            <p14:sldId id="279"/>
            <p14:sldId id="281"/>
            <p14:sldId id="284"/>
            <p14:sldId id="280"/>
            <p14:sldId id="285"/>
            <p14:sldId id="283"/>
            <p14:sldId id="286"/>
            <p14:sldId id="287"/>
            <p14:sldId id="288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936"/>
    <a:srgbClr val="F8F8F3"/>
    <a:srgbClr val="DEA600"/>
    <a:srgbClr val="50FB7B"/>
    <a:srgbClr val="FFC003"/>
    <a:srgbClr val="EDB411"/>
    <a:srgbClr val="E2AB11"/>
    <a:srgbClr val="28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1"/>
    <p:restoredTop sz="90830"/>
  </p:normalViewPr>
  <p:slideViewPr>
    <p:cSldViewPr snapToGrid="0">
      <p:cViewPr>
        <p:scale>
          <a:sx n="172" d="100"/>
          <a:sy n="172" d="100"/>
        </p:scale>
        <p:origin x="2728" y="376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1073" y="6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9491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7033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9849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7041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8127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5296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1128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35851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2109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8007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6388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9756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948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1794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86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8578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1906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7210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73511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9747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171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81984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84145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25014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0036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2714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5089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210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501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482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3239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42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bb4176f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7bb4176f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46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547087" y="1322450"/>
            <a:ext cx="5766075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47220" y="3172900"/>
            <a:ext cx="576607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622795" y="4169130"/>
            <a:ext cx="559322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547088" y="733950"/>
            <a:ext cx="57663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547088" y="2272888"/>
            <a:ext cx="57663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547088" y="1322450"/>
            <a:ext cx="57663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52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547088" y="2078875"/>
            <a:ext cx="57665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33" name="Google Shape;33;p5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546994" y="2078875"/>
            <a:ext cx="28307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3482703" y="2078875"/>
            <a:ext cx="28307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42" name="Google Shape;42;p6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49" name="Google Shape;49;p7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547500" y="1318650"/>
            <a:ext cx="2475675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540919" y="2781725"/>
            <a:ext cx="2475675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622795" y="4169130"/>
            <a:ext cx="559322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547088" y="864300"/>
            <a:ext cx="52659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63" name="Google Shape;63;p9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547500" y="1318650"/>
            <a:ext cx="2475675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195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543713" y="3161525"/>
            <a:ext cx="2475675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3880669" y="1352625"/>
            <a:ext cx="25308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543713" y="4372551"/>
            <a:ext cx="577305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pattFill prst="pct5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hyperlink" Target="https://bit.ly/too-many-css-pro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547088" y="1634775"/>
            <a:ext cx="5766075" cy="1248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algn="ctr">
              <a:lnSpc>
                <a:spcPct val="115000"/>
              </a:lnSpc>
            </a:pPr>
            <a:r>
              <a:rPr lang="ko" altLang="en-US" sz="3600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웹</a:t>
            </a:r>
            <a:r>
              <a:rPr lang="ko-KR" altLang="en-US" sz="3600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 개발</a:t>
            </a:r>
            <a:r>
              <a:rPr lang="ko" altLang="en-US" sz="3600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 스터디</a:t>
            </a:r>
            <a:endParaRPr sz="360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47220" y="3022613"/>
            <a:ext cx="5766075" cy="4059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 fontScale="32500" lnSpcReduction="20000"/>
          </a:bodyPr>
          <a:lstStyle/>
          <a:p>
            <a:pPr marL="0" indent="0"/>
            <a:r>
              <a:rPr lang="en-US" altLang="ko" sz="3600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1</a:t>
            </a:r>
            <a:r>
              <a:rPr lang="ko-KR" altLang="en-US" sz="3600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주차</a:t>
            </a:r>
            <a:r>
              <a:rPr lang="en-US" altLang="ko-KR" sz="3600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:</a:t>
            </a:r>
            <a:r>
              <a:rPr lang="ko-KR" altLang="en-US" sz="3600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﻿웹의 기본 개념과 동작 원리 소개</a:t>
            </a:r>
            <a:r>
              <a:rPr lang="en-US" altLang="ko-KR" sz="3600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: </a:t>
            </a:r>
            <a:r>
              <a:rPr lang="ko-KR" altLang="en-US" sz="3600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관련 기술들</a:t>
            </a:r>
            <a:r>
              <a:rPr lang="en-US" altLang="ko-KR" sz="3600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(</a:t>
            </a:r>
            <a:r>
              <a:rPr lang="en" altLang="ko-KR" sz="3600" b="1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HTML, CSS, JavaScript)</a:t>
            </a:r>
            <a:endParaRPr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E6705AA3-B985-0B66-3556-C87C16083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1057" y="4455762"/>
            <a:ext cx="573437" cy="5734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 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01AD85A-64ED-C1DA-274C-7ED27EC2C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99" y="1184814"/>
            <a:ext cx="5400000" cy="3650467"/>
          </a:xfrm>
          <a:prstGeom prst="rect">
            <a:avLst/>
          </a:prstGeom>
        </p:spPr>
      </p:pic>
      <p:pic>
        <p:nvPicPr>
          <p:cNvPr id="5" name="!! 그림 8">
            <a:extLst>
              <a:ext uri="{FF2B5EF4-FFF2-40B4-BE49-F238E27FC236}">
                <a16:creationId xmlns:a16="http://schemas.microsoft.com/office/drawing/2014/main" id="{2BB23FF2-1388-A0D4-341F-E9AF9E8D2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213" y="1266926"/>
            <a:ext cx="5400000" cy="3876574"/>
          </a:xfrm>
          <a:prstGeom prst="rect">
            <a:avLst/>
          </a:prstGeom>
        </p:spPr>
      </p:pic>
      <p:sp>
        <p:nvSpPr>
          <p:cNvPr id="3" name="Google Shape;92;p14">
            <a:extLst>
              <a:ext uri="{FF2B5EF4-FFF2-40B4-BE49-F238E27FC236}">
                <a16:creationId xmlns:a16="http://schemas.microsoft.com/office/drawing/2014/main" id="{806EAE0B-25A3-0BC5-EEB0-1243C5D02EFB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HTML: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61505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8" y="914194"/>
            <a:ext cx="5766525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div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: 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여러 요소를 담는 컨테이너의 역할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텍스트 관련 태그</a:t>
            </a:r>
            <a:endParaRPr lang="en-US" altLang="ko-KR" sz="16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&lt;h1&gt; ~ &lt;h6&gt;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제목을 나타낸다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&lt;p&gt;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단락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en-US" altLang="ko-KR" sz="1200" b="1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aragraph)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을 지정한다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&lt;b&gt;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볼드체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en-US" altLang="ko-KR" sz="1200" b="1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b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old)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설정한다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목록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,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표를 그리는 태그</a:t>
            </a:r>
            <a:endParaRPr lang="en-US" altLang="ko-KR" sz="16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&lt;table&gt;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테이블 최상위 태그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&lt;tr&gt;</a:t>
            </a:r>
            <a:r>
              <a:rPr lang="en-US" altLang="ko-KR" sz="12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테이블의 한 행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(row)</a:t>
            </a: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&lt;td&gt;</a:t>
            </a:r>
            <a:r>
              <a:rPr lang="en-US" altLang="ko-KR" sz="12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테이블의 한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칸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(data)</a:t>
            </a: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&lt;</a:t>
            </a:r>
            <a:r>
              <a:rPr lang="en-US" altLang="ko-KR" sz="1200" b="1" dirty="0" err="1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th</a:t>
            </a: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제목 셀 한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칸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(heading)</a:t>
            </a:r>
          </a:p>
        </p:txBody>
      </p:sp>
      <p:sp>
        <p:nvSpPr>
          <p:cNvPr id="4" name="Google Shape;92;p14">
            <a:extLst>
              <a:ext uri="{FF2B5EF4-FFF2-40B4-BE49-F238E27FC236}">
                <a16:creationId xmlns:a16="http://schemas.microsoft.com/office/drawing/2014/main" id="{C5859B4B-E32D-4B4E-562C-B4D652014788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HTML: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b="0" dirty="0">
                <a:latin typeface="NanumSquare Neo OTF Regular" pitchFamily="2" charset="-127"/>
                <a:ea typeface="Apple SD Gothic Neo" panose="02000300000000000000" pitchFamily="2" charset="-127"/>
              </a:rPr>
              <a:t>어떤 태그들이 있을까</a:t>
            </a:r>
          </a:p>
        </p:txBody>
      </p:sp>
    </p:spTree>
    <p:extLst>
      <p:ext uri="{BB962C8B-B14F-4D97-AF65-F5344CB8AC3E}">
        <p14:creationId xmlns:p14="http://schemas.microsoft.com/office/powerpoint/2010/main" val="147813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8" y="914194"/>
            <a:ext cx="5766525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목록을 나타내는 태그</a:t>
            </a:r>
            <a:endParaRPr lang="en-US" altLang="ko-KR" sz="16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&lt;</a:t>
            </a:r>
            <a:r>
              <a:rPr lang="en-US" altLang="ko-KR" sz="1200" b="1" dirty="0" err="1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ol</a:t>
            </a: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순서를 갖는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list(ordered list)</a:t>
            </a: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&lt;</a:t>
            </a:r>
            <a:r>
              <a:rPr lang="en-US" altLang="ko-KR" sz="1200" b="1" dirty="0" err="1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ul</a:t>
            </a: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순서를 갖지 </a:t>
            </a:r>
            <a:r>
              <a:rPr lang="ko-KR" altLang="en-US" sz="1200" b="1" u="sng" dirty="0">
                <a:solidFill>
                  <a:srgbClr val="000000"/>
                </a:solidFill>
                <a:latin typeface="NanumSquare Neo OTF Bold" pitchFamily="2" charset="-127"/>
                <a:ea typeface="NanumSquare Neo OTF Bold" pitchFamily="2" charset="-127"/>
                <a:cs typeface="Arial"/>
                <a:sym typeface="Arial"/>
              </a:rPr>
              <a:t>않는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list(unordered list)</a:t>
            </a: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&lt;li&gt;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list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내 요소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멀티미디어 태그</a:t>
            </a:r>
            <a:endParaRPr lang="en-US" altLang="ko-KR" sz="16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&lt;</a:t>
            </a:r>
            <a:r>
              <a:rPr lang="en-US" altLang="ko-KR" sz="1200" b="1" dirty="0" err="1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img</a:t>
            </a: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src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속성에 명시한 이미지를 보여준다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&lt;audio&gt;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src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속성에 명시한 오디오 재생도구를 보여준다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&lt;video&gt;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src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속성에 명시한 비디오 재생도구를 보여준다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</p:txBody>
      </p:sp>
      <p:sp>
        <p:nvSpPr>
          <p:cNvPr id="4" name="Google Shape;92;p14">
            <a:extLst>
              <a:ext uri="{FF2B5EF4-FFF2-40B4-BE49-F238E27FC236}">
                <a16:creationId xmlns:a16="http://schemas.microsoft.com/office/drawing/2014/main" id="{D724AB8E-3802-4307-BA54-8549A360C343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HTML: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b="0" dirty="0">
                <a:latin typeface="NanumSquare Neo OTF Regular" pitchFamily="2" charset="-127"/>
                <a:ea typeface="Apple SD Gothic Neo" panose="02000300000000000000" pitchFamily="2" charset="-127"/>
              </a:rPr>
              <a:t>어떤 태그들이 있을까</a:t>
            </a:r>
          </a:p>
        </p:txBody>
      </p:sp>
    </p:spTree>
    <p:extLst>
      <p:ext uri="{BB962C8B-B14F-4D97-AF65-F5344CB8AC3E}">
        <p14:creationId xmlns:p14="http://schemas.microsoft.com/office/powerpoint/2010/main" val="302611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B42EC5B-FC89-3AAF-5E61-F8A8C3493CA1}"/>
              </a:ext>
            </a:extLst>
          </p:cNvPr>
          <p:cNvSpPr/>
          <p:nvPr/>
        </p:nvSpPr>
        <p:spPr>
          <a:xfrm>
            <a:off x="994462" y="2136973"/>
            <a:ext cx="3732396" cy="279919"/>
          </a:xfrm>
          <a:prstGeom prst="rect">
            <a:avLst/>
          </a:prstGeom>
          <a:solidFill>
            <a:srgbClr val="28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8" y="914194"/>
            <a:ext cx="5766525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사용자의 입력을 받는 폼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(form)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태그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최상위태그 </a:t>
            </a:r>
            <a:r>
              <a:rPr lang="en-US" altLang="ko-KR" sz="15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&lt;form&gt;</a:t>
            </a:r>
          </a:p>
          <a:p>
            <a:pPr marL="419100" lvl="1" indent="0">
              <a:lnSpc>
                <a:spcPct val="150000"/>
              </a:lnSpc>
              <a:buClr>
                <a:srgbClr val="000000"/>
              </a:buClr>
              <a:buSzPts val="2000"/>
              <a:buNone/>
            </a:pPr>
            <a:r>
              <a:rPr lang="en" altLang="ko-Kore-KR" sz="12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&lt;form </a:t>
            </a:r>
            <a:r>
              <a:rPr lang="en" altLang="ko-Kore-KR" sz="1200" b="0" dirty="0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action</a:t>
            </a:r>
            <a:r>
              <a:rPr lang="en" altLang="ko-Kore-KR" sz="12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 sz="1200" b="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"path-to-</a:t>
            </a:r>
            <a:r>
              <a:rPr lang="en" altLang="ko-Kore-KR" sz="1200" b="0" dirty="0" err="1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api</a:t>
            </a:r>
            <a:r>
              <a:rPr lang="en" altLang="ko-Kore-KR" sz="1200" b="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-server"</a:t>
            </a:r>
            <a:r>
              <a:rPr lang="en" altLang="ko-Kore-KR" sz="12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b="0" dirty="0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method</a:t>
            </a:r>
            <a:r>
              <a:rPr lang="en" altLang="ko-Kore-KR" sz="12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 sz="1200" b="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"POST"</a:t>
            </a:r>
            <a:r>
              <a:rPr lang="en" altLang="ko-Kore-KR" sz="12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20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action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사용자 입력을 받아서 처리할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API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경로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method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어떤 유형으로 요청을 보낼 것인지</a:t>
            </a:r>
            <a:endParaRPr lang="en" altLang="ko-Kore-KR" sz="1200" b="0" dirty="0">
              <a:solidFill>
                <a:srgbClr val="F8F8F2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어떤 값을 입력 받을까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&lt;input&gt;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type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속성에 </a:t>
            </a:r>
            <a:r>
              <a:rPr lang="en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text, date,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en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radio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en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file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등의 선택지가 있다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&lt;</a:t>
            </a:r>
            <a:r>
              <a:rPr lang="en-US" altLang="ko-KR" sz="1200" b="1" dirty="0" err="1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textarea</a:t>
            </a: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줄글 형태의 입력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&lt;select&gt;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드롭다운 메뉴로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여러 선택지 중 하나를 선택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&lt;button&gt;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input button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과 유사하지만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내부에 자식 요소를 넣을 수 있음</a:t>
            </a:r>
            <a:endParaRPr lang="en" altLang="ko-Kore-KR" sz="1200" b="0" dirty="0">
              <a:solidFill>
                <a:srgbClr val="F8F8F2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HTML: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b="0" dirty="0">
                <a:latin typeface="NanumSquare Neo OTF Regular" pitchFamily="2" charset="-127"/>
                <a:ea typeface="Apple SD Gothic Neo" panose="02000300000000000000" pitchFamily="2" charset="-127"/>
              </a:rPr>
              <a:t>어떤 태그들이 있을까</a:t>
            </a:r>
          </a:p>
        </p:txBody>
      </p:sp>
    </p:spTree>
    <p:extLst>
      <p:ext uri="{BB962C8B-B14F-4D97-AF65-F5344CB8AC3E}">
        <p14:creationId xmlns:p14="http://schemas.microsoft.com/office/powerpoint/2010/main" val="215155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 err="1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선택자</a:t>
            </a:r>
            <a:r>
              <a:rPr lang="en-US" altLang="ko-KR" sz="1500" b="1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(Selector):</a:t>
            </a:r>
            <a:r>
              <a:rPr lang="ko-KR" altLang="en-US" sz="1500" b="1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어떤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HTML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요소에 스타일을 적용할까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프로퍼티</a:t>
            </a:r>
            <a:r>
              <a:rPr lang="en-US" altLang="ko-KR" sz="1500" b="1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(Property): 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어떤 스타일을 설정할까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b="1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속성 값</a:t>
            </a:r>
            <a:r>
              <a:rPr lang="en-US" altLang="ko-KR" sz="1500" b="1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(Value):</a:t>
            </a:r>
            <a:r>
              <a:rPr lang="ko-KR" altLang="en-US" sz="1500" b="1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프로퍼티에 대한 키워드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,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크기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,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색상 등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CSS: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basic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1026" name="Picture 2" descr="css selector">
            <a:extLst>
              <a:ext uri="{FF2B5EF4-FFF2-40B4-BE49-F238E27FC236}">
                <a16:creationId xmlns:a16="http://schemas.microsoft.com/office/drawing/2014/main" id="{D7C3F7E9-F940-2FD6-2252-27948F0FF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5" y="1515466"/>
            <a:ext cx="4197927" cy="105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77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495379E-F7C6-33D3-BB13-A226B160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736" y="1981111"/>
            <a:ext cx="4680000" cy="2854170"/>
          </a:xfrm>
          <a:prstGeom prst="rect">
            <a:avLst/>
          </a:prstGeom>
        </p:spPr>
      </p:pic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CSS: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예제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088A35A-5D81-03BB-818D-CA78E3B73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199" y="1009413"/>
            <a:ext cx="2997200" cy="2133600"/>
          </a:xfrm>
          <a:prstGeom prst="rect">
            <a:avLst/>
          </a:prstGeom>
          <a:effectLst>
            <a:outerShdw blurRad="508000" dist="38100" dir="5400000" sx="110000" sy="11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!! 구부러진 연결선[U] 9">
            <a:extLst>
              <a:ext uri="{FF2B5EF4-FFF2-40B4-BE49-F238E27FC236}">
                <a16:creationId xmlns:a16="http://schemas.microsoft.com/office/drawing/2014/main" id="{811D6C7D-B766-2B2B-BDC7-16224DEDD92D}"/>
              </a:ext>
            </a:extLst>
          </p:cNvPr>
          <p:cNvCxnSpPr>
            <a:cxnSpLocks/>
          </p:cNvCxnSpPr>
          <p:nvPr/>
        </p:nvCxnSpPr>
        <p:spPr>
          <a:xfrm rot="5400000">
            <a:off x="1426906" y="1913604"/>
            <a:ext cx="2462984" cy="1659195"/>
          </a:xfrm>
          <a:prstGeom prst="curvedConnector3">
            <a:avLst>
              <a:gd name="adj1" fmla="val 54790"/>
            </a:avLst>
          </a:prstGeom>
          <a:ln w="254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26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CSS: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예제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088A35A-5D81-03BB-818D-CA78E3B7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593" y="957773"/>
            <a:ext cx="1617226" cy="1151246"/>
          </a:xfrm>
          <a:prstGeom prst="rect">
            <a:avLst/>
          </a:prstGeom>
          <a:effectLst>
            <a:outerShdw blurRad="508000" dist="38100" dir="5400000" sx="110000" sy="11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310B29F-E0E4-6EE0-0819-BC6B12FFA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9736"/>
            <a:ext cx="4320000" cy="2920374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982663E-061A-00F9-43B3-C506DC219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000" y="2042241"/>
            <a:ext cx="4320000" cy="3101259"/>
          </a:xfrm>
          <a:prstGeom prst="rect">
            <a:avLst/>
          </a:prstGeom>
        </p:spPr>
      </p:pic>
      <p:cxnSp>
        <p:nvCxnSpPr>
          <p:cNvPr id="13" name="!! 구부러진 연결선[U] 9">
            <a:extLst>
              <a:ext uri="{FF2B5EF4-FFF2-40B4-BE49-F238E27FC236}">
                <a16:creationId xmlns:a16="http://schemas.microsoft.com/office/drawing/2014/main" id="{2020DBAC-240B-9BED-1290-4D2F35793FA0}"/>
              </a:ext>
            </a:extLst>
          </p:cNvPr>
          <p:cNvCxnSpPr>
            <a:cxnSpLocks/>
          </p:cNvCxnSpPr>
          <p:nvPr/>
        </p:nvCxnSpPr>
        <p:spPr>
          <a:xfrm rot="5400000">
            <a:off x="4048432" y="2109019"/>
            <a:ext cx="1725561" cy="1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66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8" y="914194"/>
            <a:ext cx="5766525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모든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HTML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요소는 상자 형태의 영역을 갖는다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이 상자는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Content / Padding / Border / Margin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ko-KR" altLang="en-US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으로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구성됨</a:t>
            </a:r>
            <a:endParaRPr lang="en-US" altLang="ko-KR" sz="16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sp>
        <p:nvSpPr>
          <p:cNvPr id="4" name="Google Shape;92;p14">
            <a:extLst>
              <a:ext uri="{FF2B5EF4-FFF2-40B4-BE49-F238E27FC236}">
                <a16:creationId xmlns:a16="http://schemas.microsoft.com/office/drawing/2014/main" id="{D724AB8E-3802-4307-BA54-8549A360C343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CSS: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Apple SD Gothic Neo" panose="02000300000000000000" pitchFamily="2" charset="-127"/>
              </a:rPr>
              <a:t>box model</a:t>
            </a:r>
            <a:endParaRPr lang="ko-KR" altLang="en-US" sz="2100" b="0" dirty="0">
              <a:latin typeface="NanumSquare Neo OTF Regular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AAF0DB38-84FC-BC7B-CB12-A0A3512B9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609" y="2571750"/>
            <a:ext cx="2893304" cy="226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0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8" y="914194"/>
            <a:ext cx="5766525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width / height 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프로퍼티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요소 내부 </a:t>
            </a:r>
            <a:r>
              <a:rPr lang="en-US" altLang="ko-KR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content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의 크기를 지정한다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padding / margin 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프로퍼티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margin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은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border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바깥의 여백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padding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은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border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내부의 여백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각 방향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(top, bottom, left, right)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에 대해 지정이 가능하다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border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(border-width, border-...)</a:t>
            </a: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경계선의 스타일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두께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색상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모서리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곡률 등을 지정한다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box-sizing 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프로퍼티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“content-box”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인 경우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width/heigh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가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content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기준으로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“border-box”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인 경우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width/heigh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가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border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기준으로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sp>
        <p:nvSpPr>
          <p:cNvPr id="4" name="Google Shape;92;p14">
            <a:extLst>
              <a:ext uri="{FF2B5EF4-FFF2-40B4-BE49-F238E27FC236}">
                <a16:creationId xmlns:a16="http://schemas.microsoft.com/office/drawing/2014/main" id="{D724AB8E-3802-4307-BA54-8549A360C343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CSS: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Apple SD Gothic Neo" panose="02000300000000000000" pitchFamily="2" charset="-127"/>
              </a:rPr>
              <a:t>box model</a:t>
            </a:r>
            <a:endParaRPr lang="ko-KR" altLang="en-US" sz="2100" b="0" dirty="0">
              <a:latin typeface="NanumSquare Neo OTF Regular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AAF0DB38-84FC-BC7B-CB12-A0A3512B9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865" y="611206"/>
            <a:ext cx="1643047" cy="128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08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8" y="914194"/>
            <a:ext cx="5766525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  <a:hlinkClick r:id="rId4"/>
              </a:rPr>
              <a:t>https://bit.ly/too-many-css-prop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브라우저마다 다른 속성을 갖기도 하고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너무 많다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필요한 속성을 사용해보면서 익히도록 하자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5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sp>
        <p:nvSpPr>
          <p:cNvPr id="4" name="Google Shape;92;p14">
            <a:extLst>
              <a:ext uri="{FF2B5EF4-FFF2-40B4-BE49-F238E27FC236}">
                <a16:creationId xmlns:a16="http://schemas.microsoft.com/office/drawing/2014/main" id="{D724AB8E-3802-4307-BA54-8549A360C343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CSS: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b="0" dirty="0">
                <a:latin typeface="NanumSquare Neo OTF Regular" pitchFamily="2" charset="-127"/>
                <a:ea typeface="Apple SD Gothic Neo" panose="02000300000000000000" pitchFamily="2" charset="-127"/>
              </a:rPr>
              <a:t>정말 </a:t>
            </a:r>
            <a:r>
              <a:rPr lang="ko-KR" altLang="en-US" sz="2100" b="0" dirty="0" err="1">
                <a:latin typeface="NanumSquare Neo OTF Regular" pitchFamily="2" charset="-127"/>
                <a:ea typeface="Apple SD Gothic Neo" panose="02000300000000000000" pitchFamily="2" charset="-127"/>
              </a:rPr>
              <a:t>너무많다</a:t>
            </a:r>
            <a:endParaRPr lang="ko-KR" altLang="en-US" sz="2100" b="0" dirty="0">
              <a:latin typeface="NanumSquare Neo OTF Regular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59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CCCB34-60ED-C9A9-0E41-568082716B49}"/>
              </a:ext>
            </a:extLst>
          </p:cNvPr>
          <p:cNvSpPr/>
          <p:nvPr/>
        </p:nvSpPr>
        <p:spPr>
          <a:xfrm>
            <a:off x="979714" y="2705362"/>
            <a:ext cx="3172408" cy="279919"/>
          </a:xfrm>
          <a:prstGeom prst="rect">
            <a:avLst/>
          </a:prstGeom>
          <a:solidFill>
            <a:srgbClr val="28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9C3406-C411-CA50-1994-66344764BC09}"/>
              </a:ext>
            </a:extLst>
          </p:cNvPr>
          <p:cNvSpPr/>
          <p:nvPr/>
        </p:nvSpPr>
        <p:spPr>
          <a:xfrm>
            <a:off x="979714" y="1520170"/>
            <a:ext cx="3676262" cy="719177"/>
          </a:xfrm>
          <a:prstGeom prst="rect">
            <a:avLst/>
          </a:prstGeom>
          <a:solidFill>
            <a:srgbClr val="28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계층적인 태그로 구성 되어있다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452437" lvl="1" indent="0">
              <a:buNone/>
            </a:pPr>
            <a:r>
              <a:rPr lang="en" altLang="ko-Kore-KR" sz="12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" altLang="ko-Kore-KR" sz="1200" b="0" dirty="0" err="1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tagname</a:t>
            </a:r>
            <a:r>
              <a:rPr lang="en" altLang="ko-Kore-KR" sz="12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b="0" dirty="0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attribute-name</a:t>
            </a:r>
            <a:r>
              <a:rPr lang="en" altLang="ko-Kore-KR" sz="12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 sz="1200" b="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“attribute-value”</a:t>
            </a:r>
            <a:r>
              <a:rPr lang="en" altLang="ko-Kore-KR" sz="12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b="0" dirty="0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...</a:t>
            </a:r>
            <a:r>
              <a:rPr lang="en" altLang="ko-Kore-KR" sz="12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" altLang="ko-Kore-KR" sz="1200" b="0" dirty="0">
              <a:solidFill>
                <a:srgbClr val="F8F8F2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2437" lvl="1" indent="0">
              <a:buNone/>
            </a:pPr>
            <a:r>
              <a:rPr lang="ko-KR" altLang="en-US" sz="1200" b="0" dirty="0">
                <a:solidFill>
                  <a:srgbClr val="6272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" altLang="ko-Kore-KR" sz="1200" b="0" dirty="0">
                <a:solidFill>
                  <a:srgbClr val="6272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&lt;!-- </a:t>
            </a:r>
            <a:r>
              <a:rPr lang="ko-KR" altLang="en-US" sz="1200" b="0" dirty="0">
                <a:solidFill>
                  <a:srgbClr val="6272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콘텐츠</a:t>
            </a:r>
            <a:r>
              <a:rPr lang="en-US" altLang="ko-KR" sz="1200" b="0" dirty="0">
                <a:solidFill>
                  <a:srgbClr val="6272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200" b="0" dirty="0">
                <a:solidFill>
                  <a:srgbClr val="6272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자식 요소들</a:t>
            </a:r>
            <a:r>
              <a:rPr lang="en-US" altLang="ko-KR" sz="1200" b="0" dirty="0">
                <a:solidFill>
                  <a:srgbClr val="6272A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...) --&gt;</a:t>
            </a:r>
            <a:endParaRPr lang="ko-KR" altLang="en-US" sz="1200" b="0" dirty="0">
              <a:solidFill>
                <a:srgbClr val="F8F8F2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2437" lvl="1" indent="0">
              <a:buNone/>
            </a:pPr>
            <a:r>
              <a:rPr lang="en-US" altLang="ko-KR" sz="12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" altLang="ko-Kore-KR" sz="1200" b="0" dirty="0" err="1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tagname</a:t>
            </a:r>
            <a:r>
              <a:rPr lang="en" altLang="ko-Kore-KR" sz="12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" altLang="ko-Kore-KR" sz="1200" b="0" dirty="0">
              <a:solidFill>
                <a:srgbClr val="F8F8F2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각 태그는 하나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이상의 </a:t>
            </a:r>
            <a:r>
              <a:rPr lang="en-US" altLang="ko-KR" sz="1500" u="sng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&lt;</a:t>
            </a:r>
            <a:r>
              <a:rPr lang="ko-KR" altLang="en-US" sz="1500" u="sng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어트리뷰트</a:t>
            </a:r>
            <a:r>
              <a:rPr lang="en-US" altLang="ko-KR" sz="1500" u="sng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-</a:t>
            </a:r>
            <a:r>
              <a:rPr lang="ko-KR" altLang="en-US" sz="1500" u="sng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값</a:t>
            </a:r>
            <a:r>
              <a:rPr lang="en-US" altLang="ko-KR" sz="1500" u="sng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&gt;</a:t>
            </a:r>
            <a:r>
              <a:rPr lang="ko-KR" altLang="en-US" sz="1500" u="sng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쌍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을 가질 수 있다</a:t>
            </a:r>
            <a:endParaRPr lang="en" altLang="ko-Kore-KR" sz="1400" b="0" dirty="0">
              <a:solidFill>
                <a:srgbClr val="F8F8F2"/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pPr marL="452437" lvl="1" indent="0">
              <a:buNone/>
            </a:pPr>
            <a:r>
              <a:rPr lang="en" altLang="ko-Kore-KR" sz="10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" altLang="ko-Kore-KR" sz="1000" b="0" dirty="0" err="1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" altLang="ko-Kore-KR" sz="10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000" b="0" dirty="0" err="1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" altLang="ko-Kore-KR" sz="10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 sz="1000" b="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“</a:t>
            </a:r>
            <a:r>
              <a:rPr lang="en" altLang="ko-Kore-KR" sz="1000" b="0" dirty="0" err="1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kitten.png</a:t>
            </a:r>
            <a:r>
              <a:rPr lang="en" altLang="ko-Kore-KR" sz="1000" b="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”</a:t>
            </a:r>
            <a:r>
              <a:rPr lang="en" altLang="ko-Kore-KR" sz="10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000" b="0" dirty="0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" altLang="ko-Kore-KR" sz="10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 sz="1000" b="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“100”</a:t>
            </a:r>
            <a:r>
              <a:rPr lang="en" altLang="ko-Kore-KR" sz="10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000" b="0" dirty="0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lang="en" altLang="ko-Kore-KR" sz="10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 sz="1000" b="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“100”</a:t>
            </a:r>
            <a:r>
              <a:rPr lang="en" altLang="ko-Kore-KR" sz="10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" altLang="ko-Kore-KR" sz="1000" b="0" dirty="0">
              <a:solidFill>
                <a:srgbClr val="F8F8F2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최상위 태그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&lt;html&gt; 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바로 아래에 다음 요소가 존재한다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&lt;head&gt;: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파일의 메타데이터에 대해 기술한다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&lt;body&gt;: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표현하고자 하는 콘텐츠를 기술한다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HTML: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basic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23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웹 브라우저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, Node.js 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환경에서 동작하는 프로그래밍언어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둘간의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대표적인 차이점은 </a:t>
            </a:r>
            <a:r>
              <a:rPr lang="ko-KR" altLang="en-US" sz="1500" u="sng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클라이언트 사이드 </a:t>
            </a:r>
            <a:r>
              <a:rPr lang="en" altLang="ko-KR" sz="1500" u="sng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Web API</a:t>
            </a:r>
            <a:r>
              <a:rPr lang="en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유무</a:t>
            </a:r>
            <a:endParaRPr lang="en-US" altLang="ko-KR" sz="16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그중 대표적인 요소는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DOM(</a:t>
            </a:r>
            <a:r>
              <a:rPr lang="en-US" altLang="ko-KR" sz="1200" b="1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D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ocument </a:t>
            </a:r>
            <a:r>
              <a:rPr lang="en-US" altLang="ko-KR" sz="1200" b="1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O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bject </a:t>
            </a:r>
            <a:r>
              <a:rPr lang="en-US" altLang="ko-KR" sz="1200" b="1" dirty="0">
                <a:solidFill>
                  <a:srgbClr val="000000"/>
                </a:solidFill>
                <a:latin typeface="NanumSquare Neo OTF ExtraBold" pitchFamily="2" charset="-127"/>
                <a:ea typeface="NanumSquare Neo OTF ExtraBold" pitchFamily="2" charset="-127"/>
                <a:cs typeface="Arial"/>
                <a:sym typeface="Arial"/>
              </a:rPr>
              <a:t>M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odel) API</a:t>
            </a: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이를 통해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JS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는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HTML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에 접근한다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endParaRPr lang="en-US" altLang="ko-KR" sz="1500" u="sng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 err="1">
                <a:latin typeface="NanumSquare Neo OTF ExtraBold" pitchFamily="2" charset="-127"/>
                <a:ea typeface="NanumSquare Neo OTF ExtraBold" pitchFamily="2" charset="-127"/>
              </a:rPr>
              <a:t>Javascript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basic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3" name="Picture 2" descr="Document Object Model - Wikipedia">
            <a:extLst>
              <a:ext uri="{FF2B5EF4-FFF2-40B4-BE49-F238E27FC236}">
                <a16:creationId xmlns:a16="http://schemas.microsoft.com/office/drawing/2014/main" id="{64A7EC56-710B-B608-2A89-AFF70CBF5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18" y="2545964"/>
            <a:ext cx="2211593" cy="228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73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javascript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는 </a:t>
            </a:r>
            <a:r>
              <a:rPr lang="ko-KR" altLang="en-US" sz="1500" u="sng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동적 타입 언어 </a:t>
            </a:r>
            <a:endParaRPr lang="en-US" altLang="ko-KR" sz="1600" u="sng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number, string, 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boolean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object, undefined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등 타입이 있지만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선언시에는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var, let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등으로 선언하고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실행시에 타입이 결정된다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대부분의 문법은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C style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에서 크게 벗어나지 않는다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endParaRPr lang="en-US" altLang="ko-KR" sz="1500" u="sng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 err="1">
                <a:latin typeface="NanumSquare Neo OTF ExtraBold" pitchFamily="2" charset="-127"/>
                <a:ea typeface="NanumSquare Neo OTF ExtraBold" pitchFamily="2" charset="-127"/>
              </a:rPr>
              <a:t>Javascript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type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11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C</a:t>
            </a: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와 차이점 위주로 몇가지 꼽아보면</a:t>
            </a:r>
            <a:endParaRPr lang="en-US" altLang="ko-Kore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ASI(Auto Semicolon Insertion)</a:t>
            </a: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함수 선언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문자열 표현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endParaRPr lang="en-US" altLang="ko-KR" sz="1500" u="sng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 err="1">
                <a:latin typeface="NanumSquare Neo OTF ExtraBold" pitchFamily="2" charset="-127"/>
                <a:ea typeface="NanumSquare Neo OTF ExtraBold" pitchFamily="2" charset="-127"/>
              </a:rPr>
              <a:t>Javascript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grammar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BFC07F2-8923-EE08-08C2-ED4FC883F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999" y="2804766"/>
            <a:ext cx="3600000" cy="1424540"/>
          </a:xfrm>
          <a:prstGeom prst="rect">
            <a:avLst/>
          </a:prstGeom>
          <a:effectLst>
            <a:outerShdw blurRad="508000" dist="38100" dir="5400000" sx="110000" sy="11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014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DOM</a:t>
            </a: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조작</a:t>
            </a:r>
            <a:endParaRPr lang="en-US" altLang="ko-KR" sz="16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HTML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요소를 가변적으로 추가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/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삭제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/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조작한다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Dynamic Web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을 구성하는데 필수적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css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media query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와 더불어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</a:t>
            </a:r>
            <a:endParaRPr lang="en-US" altLang="ko-Kore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이벤트처리</a:t>
            </a:r>
            <a:endParaRPr lang="en-US" altLang="ko-KR" sz="16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발생한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HTML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이벤트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(click, change, ...)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에 대한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핸들러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(handler)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등록하고 처리한다</a:t>
            </a:r>
            <a:endParaRPr lang="en-US" altLang="ko-KR" sz="12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HTTP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통신</a:t>
            </a:r>
            <a:endParaRPr lang="en-US" altLang="ko-KR" sz="16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페이지에서 동적으로 필요로 하는 정보를 요청하고 받아온다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페이지에서 얻어진 정보를 서버로 전송한다</a:t>
            </a:r>
            <a:endParaRPr lang="en-US" altLang="ko-KR" sz="12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 err="1">
                <a:latin typeface="NanumSquare Neo OTF ExtraBold" pitchFamily="2" charset="-127"/>
                <a:ea typeface="NanumSquare Neo OTF ExtraBold" pitchFamily="2" charset="-127"/>
              </a:rPr>
              <a:t>Javascript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role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47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이벤트처리</a:t>
            </a:r>
            <a:endParaRPr lang="en-US" altLang="ko-KR" sz="16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우리가 만든 시스템내에서 발생한 일련의 사건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이벤트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에 대해 어떤 동작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처리를 해야 하는지 기술하여 이벤트에 대한 동작을 수행하는 것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이벤트 </a:t>
            </a:r>
            <a:r>
              <a:rPr lang="ko-KR" altLang="en-US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핸들러</a:t>
            </a:r>
            <a:endParaRPr lang="en-US" altLang="ko-KR" sz="16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특정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HTML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요소에 할당되어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해당 요소에서 발생한 특정 이벤트를 처리하는 함수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이벤트 종류</a:t>
            </a:r>
            <a:r>
              <a:rPr lang="en-US" altLang="ko-KR" sz="1500" baseline="300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[1]</a:t>
            </a:r>
            <a:endParaRPr lang="en-US" altLang="ko-KR" sz="1600" baseline="300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click, focus, change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등등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...</a:t>
            </a:r>
          </a:p>
          <a:p>
            <a:pPr marL="419100" lvl="1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 err="1">
                <a:latin typeface="NanumSquare Neo OTF ExtraBold" pitchFamily="2" charset="-127"/>
                <a:ea typeface="NanumSquare Neo OTF ExtraBold" pitchFamily="2" charset="-127"/>
              </a:rPr>
              <a:t>Javascript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이벤트처리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04BBC-21A9-54FB-D945-78F3A4B4DE49}"/>
              </a:ext>
            </a:extLst>
          </p:cNvPr>
          <p:cNvSpPr txBox="1"/>
          <p:nvPr/>
        </p:nvSpPr>
        <p:spPr>
          <a:xfrm>
            <a:off x="545737" y="4712170"/>
            <a:ext cx="5709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>
                <a:latin typeface="NanumSquare Neo OTF Light" pitchFamily="2" charset="-127"/>
                <a:ea typeface="NanumSquare Neo OTF Light" pitchFamily="2" charset="-127"/>
              </a:rPr>
              <a:t>[</a:t>
            </a:r>
            <a:r>
              <a:rPr kumimoji="1" lang="en-US" altLang="ko-KR" sz="1000" dirty="0">
                <a:latin typeface="NanumSquare Neo OTF Light" pitchFamily="2" charset="-127"/>
                <a:ea typeface="NanumSquare Neo OTF Light" pitchFamily="2" charset="-127"/>
              </a:rPr>
              <a:t>1]</a:t>
            </a:r>
            <a:r>
              <a:rPr kumimoji="1" lang="ko-KR" altLang="en-US" sz="1000" dirty="0">
                <a:latin typeface="NanumSquare Neo OTF Light" pitchFamily="2" charset="-127"/>
                <a:ea typeface="NanumSquare Neo OTF Light" pitchFamily="2" charset="-127"/>
              </a:rPr>
              <a:t> </a:t>
            </a:r>
            <a:r>
              <a:rPr kumimoji="1" lang="en" altLang="ko-KR" sz="1000" dirty="0">
                <a:latin typeface="NanumSquare Neo OTF Light" pitchFamily="2" charset="-127"/>
                <a:ea typeface="NanumSquare Neo OTF Light" pitchFamily="2" charset="-127"/>
              </a:rPr>
              <a:t>https://</a:t>
            </a:r>
            <a:r>
              <a:rPr kumimoji="1" lang="en" altLang="ko-KR" sz="1000" dirty="0" err="1">
                <a:latin typeface="NanumSquare Neo OTF Light" pitchFamily="2" charset="-127"/>
                <a:ea typeface="NanumSquare Neo OTF Light" pitchFamily="2" charset="-127"/>
              </a:rPr>
              <a:t>developer.mozilla.org</a:t>
            </a:r>
            <a:r>
              <a:rPr kumimoji="1" lang="en" altLang="ko-KR" sz="1000" dirty="0">
                <a:latin typeface="NanumSquare Neo OTF Light" pitchFamily="2" charset="-127"/>
                <a:ea typeface="NanumSquare Neo OTF Light" pitchFamily="2" charset="-127"/>
              </a:rPr>
              <a:t>/</a:t>
            </a:r>
            <a:r>
              <a:rPr kumimoji="1" lang="en" altLang="ko-KR" sz="1000" dirty="0" err="1">
                <a:latin typeface="NanumSquare Neo OTF Light" pitchFamily="2" charset="-127"/>
                <a:ea typeface="NanumSquare Neo OTF Light" pitchFamily="2" charset="-127"/>
              </a:rPr>
              <a:t>en</a:t>
            </a:r>
            <a:r>
              <a:rPr kumimoji="1" lang="en" altLang="ko-KR" sz="1000" dirty="0">
                <a:latin typeface="NanumSquare Neo OTF Light" pitchFamily="2" charset="-127"/>
                <a:ea typeface="NanumSquare Neo OTF Light" pitchFamily="2" charset="-127"/>
              </a:rPr>
              <a:t>-US/docs/Web/</a:t>
            </a:r>
            <a:r>
              <a:rPr kumimoji="1" lang="en" altLang="ko-KR" sz="1000" dirty="0" err="1">
                <a:latin typeface="NanumSquare Neo OTF Light" pitchFamily="2" charset="-127"/>
                <a:ea typeface="NanumSquare Neo OTF Light" pitchFamily="2" charset="-127"/>
              </a:rPr>
              <a:t>Events#event_listing</a:t>
            </a:r>
            <a:endParaRPr kumimoji="1" lang="ko-Kore-KR" altLang="en-US" sz="1000" dirty="0">
              <a:latin typeface="NanumSquare Neo OTF Light" pitchFamily="2" charset="-127"/>
              <a:ea typeface="NanumSquare Neo OTF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2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 err="1">
                <a:latin typeface="NanumSquare Neo OTF ExtraBold" pitchFamily="2" charset="-127"/>
                <a:ea typeface="NanumSquare Neo OTF ExtraBold" pitchFamily="2" charset="-127"/>
              </a:rPr>
              <a:t>Javascript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이벤트처리 예제</a:t>
            </a:r>
          </a:p>
        </p:txBody>
      </p:sp>
      <p:pic>
        <p:nvPicPr>
          <p:cNvPr id="5" name="그림 4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83C566EE-3163-6218-8B1F-8C7147F8C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80585"/>
            <a:ext cx="6858000" cy="436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DOM(tree)</a:t>
            </a:r>
            <a:endParaRPr lang="en-US" altLang="ko-KR" sz="16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HTML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요소를 트리 형태의 객체로 변환하여 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Javascript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가 접근할 수 있는 형태로 가공한 것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DOM</a:t>
            </a:r>
            <a:r>
              <a:rPr lang="ko-Kore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조작</a:t>
            </a:r>
            <a:endParaRPr lang="en-US" altLang="ko-KR" sz="16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HTML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요소를 가변적으로 추가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/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삭제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/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조작한다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Dynamic Web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을 구성하는데 필수적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css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media query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와 더불어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</a:t>
            </a: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ore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document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라는 인터페이스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전역변수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통해 접근한다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document 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인터페이스</a:t>
            </a:r>
            <a:endParaRPr lang="en-US" altLang="ko-KR" sz="16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getElementById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(), 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querySelector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(), 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createElement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()</a:t>
            </a: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위와같은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함수들은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Element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라는 객체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(HTML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요소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반환해준다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endParaRPr lang="en-US" altLang="ko-Kore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 err="1">
                <a:latin typeface="NanumSquare Neo OTF ExtraBold" pitchFamily="2" charset="-127"/>
                <a:ea typeface="NanumSquare Neo OTF ExtraBold" pitchFamily="2" charset="-127"/>
              </a:rPr>
              <a:t>Javascript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DOM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조작</a:t>
            </a:r>
          </a:p>
        </p:txBody>
      </p:sp>
      <p:pic>
        <p:nvPicPr>
          <p:cNvPr id="3" name="Picture 2" descr="Document Object Model - Wikipedia">
            <a:extLst>
              <a:ext uri="{FF2B5EF4-FFF2-40B4-BE49-F238E27FC236}">
                <a16:creationId xmlns:a16="http://schemas.microsoft.com/office/drawing/2014/main" id="{80026D9B-C5BD-BD46-C331-CDCF83E6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664" y="100217"/>
            <a:ext cx="1388829" cy="143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50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Element 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객체</a:t>
            </a:r>
            <a:endParaRPr lang="en-US" altLang="ko-KR" sz="16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각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HTML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요소에 해당하는 객체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Element 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객체가 가진 함수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메서드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)</a:t>
            </a:r>
            <a:endParaRPr lang="en-US" altLang="ko-KR" sz="16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b="1" dirty="0" err="1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addEventListener</a:t>
            </a: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()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이벤트를 등록한다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b="1" dirty="0" err="1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hasAttribute</a:t>
            </a: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()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특정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HTML attribute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갖는지 확인한다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b="1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remove()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: DOM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에서 이 요소를 삭제한다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419100" lvl="1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endParaRPr lang="en-US" altLang="ko-Kore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 err="1">
                <a:latin typeface="NanumSquare Neo OTF ExtraBold" pitchFamily="2" charset="-127"/>
                <a:ea typeface="NanumSquare Neo OTF ExtraBold" pitchFamily="2" charset="-127"/>
              </a:rPr>
              <a:t>Javascript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DOM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조작</a:t>
            </a:r>
          </a:p>
        </p:txBody>
      </p:sp>
      <p:pic>
        <p:nvPicPr>
          <p:cNvPr id="3" name="Picture 2" descr="Document Object Model - Wikipedia">
            <a:extLst>
              <a:ext uri="{FF2B5EF4-FFF2-40B4-BE49-F238E27FC236}">
                <a16:creationId xmlns:a16="http://schemas.microsoft.com/office/drawing/2014/main" id="{80026D9B-C5BD-BD46-C331-CDCF83E6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664" y="100217"/>
            <a:ext cx="1388829" cy="143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03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 err="1">
                <a:latin typeface="NanumSquare Neo OTF ExtraBold" pitchFamily="2" charset="-127"/>
                <a:ea typeface="NanumSquare Neo OTF ExtraBold" pitchFamily="2" charset="-127"/>
              </a:rPr>
              <a:t>Javascript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DOM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조작 예제</a:t>
            </a:r>
          </a:p>
        </p:txBody>
      </p:sp>
      <p:pic>
        <p:nvPicPr>
          <p:cNvPr id="7" name="그림 6" descr="텍스트, 모니터, 스크린샷, 블랙이(가) 표시된 사진&#10;&#10;자동 생성된 설명">
            <a:extLst>
              <a:ext uri="{FF2B5EF4-FFF2-40B4-BE49-F238E27FC236}">
                <a16:creationId xmlns:a16="http://schemas.microsoft.com/office/drawing/2014/main" id="{5C0E5C26-AFC4-EAF3-16E7-91F8FF1F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3732"/>
            <a:ext cx="6858000" cy="40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8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HTTP(Hyper Text Transfer Protocol)</a:t>
            </a: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웹페이지에서 필요한 자원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(html, 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css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js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</a:t>
            </a:r>
            <a:r>
              <a:rPr lang="ko-KR" altLang="en-US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요청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하고 </a:t>
            </a:r>
            <a:r>
              <a:rPr lang="ko-KR" altLang="en-US" sz="1200" u="sng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받아오는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프로토콜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419100" lvl="1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endParaRPr lang="en-US" altLang="ko-Kore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6200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r>
              <a:rPr lang="en-US" altLang="ko-Kore-KR" sz="1200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HTTP/1.1 200 OK</a:t>
            </a:r>
          </a:p>
          <a:p>
            <a:pPr marL="76200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r>
              <a:rPr lang="en-US" altLang="ko-Kore-KR" sz="1200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Date: Sat, 09 Oct 2010 14:28:02 GMT</a:t>
            </a:r>
          </a:p>
          <a:p>
            <a:pPr marL="76200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r>
              <a:rPr lang="en-US" altLang="ko-Kore-KR" sz="1200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Server: Apache</a:t>
            </a:r>
          </a:p>
          <a:p>
            <a:pPr marL="76200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r>
              <a:rPr lang="en-US" altLang="ko-Kore-KR" sz="1200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Last-Modified: Tue, 01 Dec 2009 20:18:22 GMT</a:t>
            </a:r>
          </a:p>
          <a:p>
            <a:pPr marL="76200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r>
              <a:rPr lang="en-US" altLang="ko-Kore-KR" sz="1200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ETag: "51142bc1-7449-479b075b2891b"</a:t>
            </a:r>
          </a:p>
          <a:p>
            <a:pPr marL="76200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r>
              <a:rPr lang="en-US" altLang="ko-Kore-KR" sz="1200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Accept-Ranges: bytes</a:t>
            </a:r>
          </a:p>
          <a:p>
            <a:pPr marL="76200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r>
              <a:rPr lang="en-US" altLang="ko-Kore-KR" sz="1200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Content-Length: 29769</a:t>
            </a:r>
          </a:p>
          <a:p>
            <a:pPr marL="76200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r>
              <a:rPr lang="en-US" altLang="ko-Kore-KR" sz="1200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Content-Type: text/html</a:t>
            </a:r>
          </a:p>
          <a:p>
            <a:pPr marL="76200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endParaRPr lang="en-US" altLang="ko-Kore-KR" sz="1200" dirty="0">
              <a:solidFill>
                <a:srgbClr val="000000"/>
              </a:solidFill>
              <a:latin typeface="D2Coding ligature" panose="020B0609020101020101" pitchFamily="49" charset="-127"/>
              <a:ea typeface="D2Coding ligature" panose="020B0609020101020101" pitchFamily="49" charset="-127"/>
              <a:cs typeface="Arial"/>
              <a:sym typeface="Arial"/>
            </a:endParaRPr>
          </a:p>
          <a:p>
            <a:pPr marL="76200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r>
              <a:rPr lang="en-US" altLang="ko-Kore-KR" sz="1200" dirty="0">
                <a:solidFill>
                  <a:srgbClr val="00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  <a:cs typeface="Arial"/>
                <a:sym typeface="Arial"/>
              </a:rPr>
              <a:t>&lt;!DOCTYPE html... (here comes the 29769 bytes of the requested web page)</a:t>
            </a:r>
          </a:p>
          <a:p>
            <a:pPr marL="76200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endParaRPr lang="en-US" altLang="ko-Kore-KR" sz="14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 err="1">
                <a:latin typeface="NanumSquare Neo OTF ExtraBold" pitchFamily="2" charset="-127"/>
                <a:ea typeface="NanumSquare Neo OTF ExtraBold" pitchFamily="2" charset="-127"/>
              </a:rPr>
              <a:t>Javascript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HTTP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통신</a:t>
            </a:r>
          </a:p>
        </p:txBody>
      </p:sp>
    </p:spTree>
    <p:extLst>
      <p:ext uri="{BB962C8B-B14F-4D97-AF65-F5344CB8AC3E}">
        <p14:creationId xmlns:p14="http://schemas.microsoft.com/office/powerpoint/2010/main" val="407241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FC6A370-3E92-4B4B-7244-8AC86180024A}"/>
              </a:ext>
            </a:extLst>
          </p:cNvPr>
          <p:cNvSpPr/>
          <p:nvPr/>
        </p:nvSpPr>
        <p:spPr>
          <a:xfrm>
            <a:off x="1016585" y="3591234"/>
            <a:ext cx="3909376" cy="464574"/>
          </a:xfrm>
          <a:prstGeom prst="rect">
            <a:avLst/>
          </a:prstGeom>
          <a:solidFill>
            <a:srgbClr val="28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요소는 </a:t>
            </a:r>
            <a:r>
              <a:rPr lang="ko-KR" altLang="en-US" sz="1500" u="sng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형태에 따라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아래 두가지로 </a:t>
            </a:r>
            <a:r>
              <a:rPr lang="ko-KR" altLang="en-US" sz="1500" u="sng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분류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해 볼 수 있음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1.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요소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(Element)</a:t>
            </a: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6200" indent="0">
              <a:lnSpc>
                <a:spcPct val="250000"/>
              </a:lnSpc>
              <a:buClr>
                <a:srgbClr val="000000"/>
              </a:buClr>
              <a:buSzPts val="2000"/>
              <a:buNone/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2.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빈 요소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(Empty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Element)</a:t>
            </a:r>
          </a:p>
          <a:p>
            <a:pPr marL="452437" lvl="1" indent="0">
              <a:buNone/>
            </a:pPr>
            <a:r>
              <a:rPr lang="en" altLang="ko-Kore-KR" sz="12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&lt;input </a:t>
            </a:r>
            <a:r>
              <a:rPr lang="en" altLang="ko-Kore-KR" sz="1200" b="0" dirty="0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" altLang="ko-Kore-KR" sz="12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 sz="1200" b="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"text"</a:t>
            </a:r>
            <a:r>
              <a:rPr lang="en" altLang="ko-Kore-KR" sz="12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b="0" dirty="0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" altLang="ko-Kore-KR" sz="12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 sz="1200" b="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"name"</a:t>
            </a:r>
            <a:r>
              <a:rPr lang="en" altLang="ko-Kore-KR" sz="12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b="0" dirty="0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placeholder</a:t>
            </a:r>
            <a:r>
              <a:rPr lang="en" altLang="ko-Kore-KR" sz="12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 sz="1200" b="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"name”</a:t>
            </a:r>
            <a:r>
              <a:rPr lang="en" altLang="ko-Kore-KR" sz="12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" altLang="ko-Kore-KR" sz="1200" b="0" dirty="0">
              <a:solidFill>
                <a:srgbClr val="F8F8F2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2437" lvl="1" indent="0">
              <a:buNone/>
            </a:pPr>
            <a:r>
              <a:rPr lang="en" altLang="ko-Kore-KR" sz="12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&lt;meta </a:t>
            </a:r>
            <a:r>
              <a:rPr lang="en" altLang="ko-Kore-KR" sz="1200" b="0" dirty="0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charset</a:t>
            </a:r>
            <a:r>
              <a:rPr lang="en" altLang="ko-Kore-KR" sz="12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 sz="1200" b="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"utf-8"</a:t>
            </a:r>
            <a:r>
              <a:rPr lang="en" altLang="ko-Kore-KR" sz="1200" b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20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img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input, link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와 같이 종료태그가 없는 요소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HTML: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basic</a:t>
            </a:r>
            <a:endParaRPr lang="ko-KR" altLang="en-US" sz="2100" b="0" dirty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1026" name="Picture 2" descr="tag">
            <a:extLst>
              <a:ext uri="{FF2B5EF4-FFF2-40B4-BE49-F238E27FC236}">
                <a16:creationId xmlns:a16="http://schemas.microsoft.com/office/drawing/2014/main" id="{D10E1FAF-83E4-170A-9D84-069357DAA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245" y="2161390"/>
            <a:ext cx="2949677" cy="82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92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Javascript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는 어떻게 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HTTP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통신을 하는가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Axios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Ajax(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전통적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라는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HTTP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클라이언트를 통해 통신한다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아주 간단하게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,,,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 라이브러리라고 생각하면 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될듯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419100" lvl="1" indent="0">
              <a:lnSpc>
                <a:spcPct val="150000"/>
              </a:lnSpc>
              <a:buClr>
                <a:srgbClr val="000000"/>
              </a:buClr>
              <a:buSzPct val="70000"/>
              <a:buNone/>
            </a:pP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JS</a:t>
            </a:r>
            <a:r>
              <a:rPr lang="ko-KR" altLang="en-US" sz="12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는 </a:t>
            </a:r>
            <a:r>
              <a:rPr lang="en-US" altLang="ko-KR" sz="12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DOM</a:t>
            </a:r>
            <a:r>
              <a:rPr lang="ko-KR" altLang="en-US" sz="12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접근이 가능하니까</a:t>
            </a:r>
            <a:r>
              <a:rPr lang="en-US" altLang="ko-KR" sz="12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...</a:t>
            </a:r>
            <a:r>
              <a:rPr lang="ko-KR" altLang="en-US" sz="12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사용자로부터 전달받은 값을 변수에 담아서 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Axios</a:t>
            </a:r>
            <a:r>
              <a:rPr lang="ko-KR" altLang="en-US" sz="12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통해 요청을 만들어 보낼 수 있겠다</a:t>
            </a:r>
            <a:r>
              <a:rPr lang="en-US" altLang="ko-KR" sz="12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.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Axios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, Ajax(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전통적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라는 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HTTP</a:t>
            </a:r>
            <a:r>
              <a:rPr lang="ko-KR" altLang="en-US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클라이언트를 통해 통신한다</a:t>
            </a:r>
            <a:endParaRPr lang="en-US" altLang="ko-KR" sz="1200" dirty="0">
              <a:solidFill>
                <a:srgbClr val="000000"/>
              </a:solidFill>
              <a:latin typeface="NanumSquare Neo OTF Light" pitchFamily="2" charset="-127"/>
              <a:ea typeface="NanumSquare Neo OTF Light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1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 err="1">
                <a:latin typeface="NanumSquare Neo OTF ExtraBold" pitchFamily="2" charset="-127"/>
                <a:ea typeface="NanumSquare Neo OTF ExtraBold" pitchFamily="2" charset="-127"/>
              </a:rPr>
              <a:t>Javascript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HTTP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통신</a:t>
            </a:r>
          </a:p>
        </p:txBody>
      </p:sp>
    </p:spTree>
    <p:extLst>
      <p:ext uri="{BB962C8B-B14F-4D97-AF65-F5344CB8AC3E}">
        <p14:creationId xmlns:p14="http://schemas.microsoft.com/office/powerpoint/2010/main" val="65811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47089" y="914194"/>
            <a:ext cx="5765174" cy="39210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node.js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설치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704850" lvl="1" indent="-285750">
              <a:lnSpc>
                <a:spcPct val="150000"/>
              </a:lnSpc>
              <a:buClr>
                <a:srgbClr val="000000"/>
              </a:buClr>
              <a:buSzPct val="70000"/>
              <a:buBlip>
                <a:blip r:embed="rId4"/>
              </a:buBlip>
            </a:pP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https://</a:t>
            </a:r>
            <a:r>
              <a:rPr lang="en-US" altLang="ko-KR" sz="1200" dirty="0" err="1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nodejs.org</a:t>
            </a:r>
            <a:r>
              <a:rPr lang="en-US" altLang="ko-KR" sz="1200" dirty="0">
                <a:solidFill>
                  <a:srgbClr val="000000"/>
                </a:solidFill>
                <a:latin typeface="NanumSquare Neo OTF Light" pitchFamily="2" charset="-127"/>
                <a:ea typeface="NanumSquare Neo OTF Light" pitchFamily="2" charset="-127"/>
                <a:cs typeface="Arial"/>
                <a:sym typeface="Arial"/>
              </a:rPr>
              <a:t>/ko/download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npm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init</a:t>
            </a: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  <a:p>
            <a:pPr marL="361950" indent="-285750">
              <a:lnSpc>
                <a:spcPct val="2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npm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webpack webpack-cli </a:t>
            </a:r>
            <a:r>
              <a:rPr lang="en-US" altLang="ko-KR" sz="150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axios</a:t>
            </a:r>
            <a:r>
              <a:rPr lang="en-US" altLang="ko-KR" sz="150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Arial"/>
                <a:sym typeface="Arial"/>
              </a:rPr>
              <a:t> -D</a:t>
            </a:r>
          </a:p>
          <a:p>
            <a:pPr marL="361950" indent="-285750">
              <a:lnSpc>
                <a:spcPct val="150000"/>
              </a:lnSpc>
              <a:buClr>
                <a:srgbClr val="000000"/>
              </a:buClr>
              <a:buSzPts val="2000"/>
              <a:buBlip>
                <a:blip r:embed="rId3"/>
              </a:buBlip>
            </a:pPr>
            <a:endParaRPr lang="en-US" altLang="ko-KR" sz="150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Arial"/>
              <a:sym typeface="Arial"/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 err="1">
                <a:latin typeface="NanumSquare Neo OTF ExtraBold" pitchFamily="2" charset="-127"/>
                <a:ea typeface="NanumSquare Neo OTF ExtraBold" pitchFamily="2" charset="-127"/>
              </a:rPr>
              <a:t>Javascript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HTTP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통신 예제</a:t>
            </a:r>
          </a:p>
        </p:txBody>
      </p:sp>
    </p:spTree>
    <p:extLst>
      <p:ext uri="{BB962C8B-B14F-4D97-AF65-F5344CB8AC3E}">
        <p14:creationId xmlns:p14="http://schemas.microsoft.com/office/powerpoint/2010/main" val="191849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 err="1">
                <a:latin typeface="NanumSquare Neo OTF ExtraBold" pitchFamily="2" charset="-127"/>
                <a:ea typeface="NanumSquare Neo OTF ExtraBold" pitchFamily="2" charset="-127"/>
              </a:rPr>
              <a:t>Javascript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HTTP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통신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D312E9-5A0E-4895-AF2B-348513EC2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2571750"/>
            <a:ext cx="3086100" cy="1422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9811F1-0DD2-A4A3-6435-99FD919C9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635" y="1271704"/>
            <a:ext cx="23495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 err="1">
                <a:latin typeface="NanumSquare Neo OTF ExtraBold" pitchFamily="2" charset="-127"/>
                <a:ea typeface="NanumSquare Neo OTF ExtraBold" pitchFamily="2" charset="-127"/>
              </a:rPr>
              <a:t>Javascript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HTTP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통신 예제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A80D44-C5BC-0203-7406-6B7E54858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75" y="1293761"/>
            <a:ext cx="6178448" cy="325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0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 err="1">
                <a:latin typeface="NanumSquare Neo OTF ExtraBold" pitchFamily="2" charset="-127"/>
                <a:ea typeface="NanumSquare Neo OTF ExtraBold" pitchFamily="2" charset="-127"/>
              </a:rPr>
              <a:t>Javascript</a:t>
            </a: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100" b="0" dirty="0">
                <a:latin typeface="NanumSquare Neo OTF Regular" pitchFamily="2" charset="-127"/>
                <a:ea typeface="NanumSquare Neo OTF Regular" pitchFamily="2" charset="-127"/>
              </a:rPr>
              <a:t>HTTP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통신 예제</a:t>
            </a:r>
          </a:p>
        </p:txBody>
      </p:sp>
    </p:spTree>
    <p:extLst>
      <p:ext uri="{BB962C8B-B14F-4D97-AF65-F5344CB8AC3E}">
        <p14:creationId xmlns:p14="http://schemas.microsoft.com/office/powerpoint/2010/main" val="411199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EE57A2D8-FAF2-2D03-F0A2-91482D5044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HTML: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예제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43F3F43-3021-9C1C-9BA8-E00175595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00" y="1442505"/>
            <a:ext cx="4680000" cy="285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1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43F3F43-3021-9C1C-9BA8-E00175595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98" t="54099" r="1626" b="7663"/>
          <a:stretch/>
        </p:blipFill>
        <p:spPr>
          <a:xfrm>
            <a:off x="545737" y="1222272"/>
            <a:ext cx="2880000" cy="83250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59CA0C1-A5C2-F31F-9DF7-F8995C038A49}"/>
              </a:ext>
            </a:extLst>
          </p:cNvPr>
          <p:cNvSpPr/>
          <p:nvPr/>
        </p:nvSpPr>
        <p:spPr>
          <a:xfrm>
            <a:off x="2462981" y="2362852"/>
            <a:ext cx="3849281" cy="2133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&lt;body&gt;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5E6222-E5D6-F490-FED6-819B52279931}"/>
              </a:ext>
            </a:extLst>
          </p:cNvPr>
          <p:cNvSpPr/>
          <p:nvPr/>
        </p:nvSpPr>
        <p:spPr>
          <a:xfrm>
            <a:off x="2462981" y="2654710"/>
            <a:ext cx="3849281" cy="42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h1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51F5F6-064D-A039-CADA-73CDCA869B22}"/>
              </a:ext>
            </a:extLst>
          </p:cNvPr>
          <p:cNvSpPr/>
          <p:nvPr/>
        </p:nvSpPr>
        <p:spPr>
          <a:xfrm>
            <a:off x="2462981" y="3110989"/>
            <a:ext cx="3849281" cy="42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936D62-50BE-0E63-8BA2-CB9D4149AA92}"/>
              </a:ext>
            </a:extLst>
          </p:cNvPr>
          <p:cNvSpPr/>
          <p:nvPr/>
        </p:nvSpPr>
        <p:spPr>
          <a:xfrm>
            <a:off x="2462982" y="3567268"/>
            <a:ext cx="758850" cy="42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button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6A12E54-13C7-507C-31F8-AF7C4193311B}"/>
              </a:ext>
            </a:extLst>
          </p:cNvPr>
          <p:cNvCxnSpPr/>
          <p:nvPr/>
        </p:nvCxnSpPr>
        <p:spPr>
          <a:xfrm>
            <a:off x="730046" y="1349478"/>
            <a:ext cx="0" cy="58993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2F27A95-57EE-E332-5A2E-322ECD9A30B3}"/>
              </a:ext>
            </a:extLst>
          </p:cNvPr>
          <p:cNvCxnSpPr>
            <a:cxnSpLocks/>
          </p:cNvCxnSpPr>
          <p:nvPr/>
        </p:nvCxnSpPr>
        <p:spPr>
          <a:xfrm>
            <a:off x="2335162" y="2654710"/>
            <a:ext cx="0" cy="133288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92;p14">
            <a:extLst>
              <a:ext uri="{FF2B5EF4-FFF2-40B4-BE49-F238E27FC236}">
                <a16:creationId xmlns:a16="http://schemas.microsoft.com/office/drawing/2014/main" id="{AD0B31A2-1ED4-DFDC-CB14-20337446BBF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HTML: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305814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59CA0C1-A5C2-F31F-9DF7-F8995C038A49}"/>
              </a:ext>
            </a:extLst>
          </p:cNvPr>
          <p:cNvSpPr/>
          <p:nvPr/>
        </p:nvSpPr>
        <p:spPr>
          <a:xfrm>
            <a:off x="545737" y="1222272"/>
            <a:ext cx="2883263" cy="153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&lt;body&gt;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5E6222-E5D6-F490-FED6-819B52279931}"/>
              </a:ext>
            </a:extLst>
          </p:cNvPr>
          <p:cNvSpPr/>
          <p:nvPr/>
        </p:nvSpPr>
        <p:spPr>
          <a:xfrm>
            <a:off x="545737" y="1514130"/>
            <a:ext cx="2883263" cy="3017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h1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51F5F6-064D-A039-CADA-73CDCA869B22}"/>
              </a:ext>
            </a:extLst>
          </p:cNvPr>
          <p:cNvSpPr/>
          <p:nvPr/>
        </p:nvSpPr>
        <p:spPr>
          <a:xfrm>
            <a:off x="545737" y="1874544"/>
            <a:ext cx="2883263" cy="3017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936D62-50BE-0E63-8BA2-CB9D4149AA92}"/>
              </a:ext>
            </a:extLst>
          </p:cNvPr>
          <p:cNvSpPr/>
          <p:nvPr/>
        </p:nvSpPr>
        <p:spPr>
          <a:xfrm>
            <a:off x="545737" y="2234958"/>
            <a:ext cx="725851" cy="3017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button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14" name="!! 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D60F196-C098-44AE-7B48-C416CFAA4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368" y="1815894"/>
            <a:ext cx="4320000" cy="2920374"/>
          </a:xfrm>
          <a:prstGeom prst="rect">
            <a:avLst/>
          </a:prstGeom>
        </p:spPr>
      </p:pic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5C03EA56-FFCF-E8AD-7EBC-2741E089369C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HTML: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1545558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!! 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7CDACFD-7410-5159-95EE-C662CD09B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94"/>
            <a:ext cx="4320000" cy="2920374"/>
          </a:xfrm>
          <a:prstGeom prst="rect">
            <a:avLst/>
          </a:prstGeom>
        </p:spPr>
      </p:pic>
      <p:pic>
        <p:nvPicPr>
          <p:cNvPr id="8" name="!! 그림 8">
            <a:extLst>
              <a:ext uri="{FF2B5EF4-FFF2-40B4-BE49-F238E27FC236}">
                <a16:creationId xmlns:a16="http://schemas.microsoft.com/office/drawing/2014/main" id="{8F823E42-B90E-579D-3F48-286B4892D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829" y="1268239"/>
            <a:ext cx="5398171" cy="3875261"/>
          </a:xfrm>
          <a:prstGeom prst="rect">
            <a:avLst/>
          </a:prstGeom>
        </p:spPr>
      </p:pic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A1219D4-1A82-BB06-AB8E-E068C42600AC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HTML: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453266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 그림 12">
            <a:extLst>
              <a:ext uri="{FF2B5EF4-FFF2-40B4-BE49-F238E27FC236}">
                <a16:creationId xmlns:a16="http://schemas.microsoft.com/office/drawing/2014/main" id="{73E4564D-7417-F5C4-E1CD-4B743226AB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8999" y="1184814"/>
            <a:ext cx="5400000" cy="3650467"/>
          </a:xfrm>
          <a:prstGeom prst="rect">
            <a:avLst/>
          </a:prstGeom>
        </p:spPr>
      </p:pic>
      <p:pic>
        <p:nvPicPr>
          <p:cNvPr id="9" name="!! 그림 8">
            <a:extLst>
              <a:ext uri="{FF2B5EF4-FFF2-40B4-BE49-F238E27FC236}">
                <a16:creationId xmlns:a16="http://schemas.microsoft.com/office/drawing/2014/main" id="{AADA24EB-BB91-9899-8047-7BE5FAFEE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213" y="1266926"/>
            <a:ext cx="5400000" cy="3876574"/>
          </a:xfrm>
          <a:prstGeom prst="rect">
            <a:avLst/>
          </a:prstGeom>
        </p:spPr>
      </p:pic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145F96C0-3B8E-1B32-DA41-0F837D6E45C2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HTML: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2672277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 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6C10F37-BFCB-AC1D-B290-406D1CFCA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99" y="1184814"/>
            <a:ext cx="5400000" cy="3650467"/>
          </a:xfrm>
          <a:prstGeom prst="rect">
            <a:avLst/>
          </a:prstGeom>
        </p:spPr>
      </p:pic>
      <p:pic>
        <p:nvPicPr>
          <p:cNvPr id="7" name="!! 그림 8">
            <a:extLst>
              <a:ext uri="{FF2B5EF4-FFF2-40B4-BE49-F238E27FC236}">
                <a16:creationId xmlns:a16="http://schemas.microsoft.com/office/drawing/2014/main" id="{F6F46420-7EEB-F0EB-8290-FA0F59D8B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213" y="1266926"/>
            <a:ext cx="5400000" cy="3876574"/>
          </a:xfrm>
          <a:prstGeom prst="rect">
            <a:avLst/>
          </a:prstGeom>
        </p:spPr>
      </p:pic>
      <p:sp>
        <p:nvSpPr>
          <p:cNvPr id="3" name="Google Shape;92;p14">
            <a:extLst>
              <a:ext uri="{FF2B5EF4-FFF2-40B4-BE49-F238E27FC236}">
                <a16:creationId xmlns:a16="http://schemas.microsoft.com/office/drawing/2014/main" id="{5553D407-A55E-0C25-FE9A-C12A2629C425}"/>
              </a:ext>
            </a:extLst>
          </p:cNvPr>
          <p:cNvSpPr txBox="1">
            <a:spLocks/>
          </p:cNvSpPr>
          <p:nvPr/>
        </p:nvSpPr>
        <p:spPr>
          <a:xfrm>
            <a:off x="545737" y="308219"/>
            <a:ext cx="5766525" cy="60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2700" dirty="0">
                <a:latin typeface="NanumSquare Neo OTF ExtraBold" pitchFamily="2" charset="-127"/>
                <a:ea typeface="NanumSquare Neo OTF ExtraBold" pitchFamily="2" charset="-127"/>
              </a:rPr>
              <a:t>HTML:</a:t>
            </a:r>
            <a:r>
              <a:rPr lang="ko-KR" altLang="en-US" sz="2700" dirty="0"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100" b="0" dirty="0">
                <a:latin typeface="NanumSquare Neo OTF Regular" pitchFamily="2" charset="-127"/>
                <a:ea typeface="NanumSquare Neo OTF Regular" pitchFamily="2" charset="-127"/>
              </a:rPr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192730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1518</TotalTime>
  <Words>1130</Words>
  <Application>Microsoft Macintosh PowerPoint</Application>
  <PresentationFormat>사용자 지정</PresentationFormat>
  <Paragraphs>176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D2Coding</vt:lpstr>
      <vt:lpstr>Raleway</vt:lpstr>
      <vt:lpstr>Lato</vt:lpstr>
      <vt:lpstr>NanumSquare Neo OTF ExtraBold</vt:lpstr>
      <vt:lpstr>NanumSquare Neo OTF Bold</vt:lpstr>
      <vt:lpstr>D2Coding ligature</vt:lpstr>
      <vt:lpstr>NanumSquare Neo OTF Regular</vt:lpstr>
      <vt:lpstr>NanumSquare Neo OTF Light</vt:lpstr>
      <vt:lpstr>Arial</vt:lpstr>
      <vt:lpstr>Streamline</vt:lpstr>
      <vt:lpstr>웹 개발 스터디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알고리즘 스터디 OT</dc:title>
  <cp:lastModifiedBy>이정훈</cp:lastModifiedBy>
  <cp:revision>29</cp:revision>
  <dcterms:modified xsi:type="dcterms:W3CDTF">2023-04-05T08:56:23Z</dcterms:modified>
</cp:coreProperties>
</file>